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4" r:id="rId2"/>
    <p:sldId id="265" r:id="rId3"/>
    <p:sldId id="257" r:id="rId4"/>
    <p:sldId id="266" r:id="rId5"/>
    <p:sldId id="261" r:id="rId6"/>
    <p:sldId id="260" r:id="rId7"/>
    <p:sldId id="267" r:id="rId8"/>
    <p:sldId id="292" r:id="rId9"/>
    <p:sldId id="263" r:id="rId10"/>
    <p:sldId id="268" r:id="rId11"/>
    <p:sldId id="269" r:id="rId12"/>
    <p:sldId id="270" r:id="rId13"/>
    <p:sldId id="271" r:id="rId14"/>
    <p:sldId id="273" r:id="rId15"/>
    <p:sldId id="272" r:id="rId16"/>
    <p:sldId id="283" r:id="rId17"/>
    <p:sldId id="284" r:id="rId18"/>
    <p:sldId id="287" r:id="rId19"/>
    <p:sldId id="285" r:id="rId20"/>
    <p:sldId id="274" r:id="rId21"/>
    <p:sldId id="275" r:id="rId22"/>
    <p:sldId id="276" r:id="rId23"/>
    <p:sldId id="277" r:id="rId24"/>
    <p:sldId id="278" r:id="rId25"/>
    <p:sldId id="293" r:id="rId26"/>
    <p:sldId id="294" r:id="rId27"/>
    <p:sldId id="295" r:id="rId28"/>
    <p:sldId id="279" r:id="rId29"/>
    <p:sldId id="280" r:id="rId30"/>
    <p:sldId id="281" r:id="rId31"/>
    <p:sldId id="282" r:id="rId32"/>
    <p:sldId id="288" r:id="rId33"/>
    <p:sldId id="289" r:id="rId34"/>
    <p:sldId id="290" r:id="rId35"/>
    <p:sldId id="291" r:id="rId36"/>
    <p:sldId id="296" r:id="rId37"/>
    <p:sldId id="297" r:id="rId38"/>
    <p:sldId id="298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104" d="100"/>
          <a:sy n="104" d="100"/>
        </p:scale>
        <p:origin x="18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A5C116-E10B-4F05-BAA2-274F77036791}" type="datetimeFigureOut">
              <a:rPr lang="it-IT" smtClean="0"/>
              <a:t>23/01/2021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2D2AC3-7F97-4E4B-B49B-FA7B41BD8059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gif"/><Relationship Id="rId7" Type="http://schemas.openxmlformats.org/officeDocument/2006/relationships/image" Target="../media/image51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1.bp.blogspot.com/-3qzEyD9hAOU/U5bpVH9rNgI/AAAAAAAAATo/vAS7_zFhlKw/s1600/Io+sono+tu+sei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1.bp.blogspot.com/-3qzEyD9hAOU/U5bpVH9rNgI/AAAAAAAAATo/vAS7_zFhlKw/s1600/Io+sono+tu+sei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91276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51517" y="1628800"/>
            <a:ext cx="917310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it-IT" sz="6800" b="1" cap="none" spc="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Progetto Libriamoci – Giornate di lettura nelle scuole</a:t>
            </a:r>
          </a:p>
        </p:txBody>
      </p:sp>
    </p:spTree>
    <p:extLst>
      <p:ext uri="{BB962C8B-B14F-4D97-AF65-F5344CB8AC3E}">
        <p14:creationId xmlns:p14="http://schemas.microsoft.com/office/powerpoint/2010/main" val="1052724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Desktop\disegni\lavorano\20210102_182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234498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ASUS\Desktop\disegni\lavorano\20210102_183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8" y="207221"/>
            <a:ext cx="2880320" cy="427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ASUS\Desktop\disegni\lavorano\20210102_182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25" y="3068960"/>
            <a:ext cx="339864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606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US\Desktop\disegni\lavorano\20210102_183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27516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US\Desktop\disegni\lavorano\20210102_183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827146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SUS\Desktop\disegni\lavorano\20210102_183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54005"/>
            <a:ext cx="2232248" cy="3224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401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7704" y="2128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Beatrice e la sua famiglia invitano a pranzo Aziza e la madre</a:t>
            </a:r>
          </a:p>
        </p:txBody>
      </p:sp>
      <p:pic>
        <p:nvPicPr>
          <p:cNvPr id="7170" name="Picture 2" descr="C:\Users\ASUS\Desktop\disegni\20210102_183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9233"/>
            <a:ext cx="3898527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1" name="Picture 3" descr="C:\Users\ASUS\Desktop\disegni\20210102_182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493">
            <a:off x="4968039" y="1066726"/>
            <a:ext cx="3887029" cy="5417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775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US\Desktop\disegni\20210102_183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045143" cy="5589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US\Desktop\disegni\20210102_183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54" y="3287143"/>
            <a:ext cx="5726846" cy="35708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uon Appetito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21" y="1001800"/>
            <a:ext cx="2095500" cy="1400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esktop\disegni\20210102_183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5814952" cy="2448272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SUS\Desktop\disegni\20210102_183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950"/>
            <a:ext cx="2904822" cy="4028122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y my Thanksgiving table is the best of both worlds | locallov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01645"/>
            <a:ext cx="3100973" cy="2067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257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SUS\Desktop\disegni\20210102_183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0165" y="451014"/>
            <a:ext cx="7026842" cy="6171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96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251520" y="2348880"/>
            <a:ext cx="2952328" cy="19694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5536" y="2733453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Calibri" pitchFamily="34" charset="0"/>
              </a:rPr>
              <a:t>Considerazioni finali sul testo letto</a:t>
            </a:r>
          </a:p>
        </p:txBody>
      </p:sp>
      <p:pic>
        <p:nvPicPr>
          <p:cNvPr id="15362" name="Picture 2" descr="C:\Users\ASUS\Desktop\disegni\20210102_184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38" y="560881"/>
            <a:ext cx="5605983" cy="5575579"/>
          </a:xfrm>
          <a:prstGeom prst="round2DiagRect">
            <a:avLst>
              <a:gd name="adj1" fmla="val 6976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926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SUS\Desktop\disegni\20210102_184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188640"/>
            <a:ext cx="4043157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SUS\Desktop\disegni\20210102_184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07" y="1556792"/>
            <a:ext cx="4897196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93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US\Desktop\disegni\20210102_184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" y="350184"/>
            <a:ext cx="4457602" cy="5527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SUS\Desktop\disegni\20210103_182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41" y="724948"/>
            <a:ext cx="4403155" cy="4777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815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SUS\Desktop\disegni\20210102_184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5" y="1484784"/>
            <a:ext cx="4174701" cy="5013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SUS\Desktop\disegni\20210102_184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06" y="260648"/>
            <a:ext cx="4526543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11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755576" y="1124744"/>
            <a:ext cx="7704856" cy="24482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it-IT" sz="2600" dirty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>La Classe 5^ D dell’Istituto Comprensivo Torano Castello-San Martino di Finita-Cerzeto</a:t>
            </a:r>
          </a:p>
          <a:p>
            <a:pPr marL="45720" indent="0" algn="ctr">
              <a:buNone/>
            </a:pPr>
            <a:r>
              <a:rPr lang="it-IT" sz="2600" dirty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>-Plesso di Cerzeto-</a:t>
            </a:r>
          </a:p>
          <a:p>
            <a:pPr marL="45720" indent="0" algn="ctr">
              <a:buNone/>
            </a:pPr>
            <a:r>
              <a:rPr lang="it-IT" sz="2600" dirty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>guidata dall’insegnante Laura Politanò</a:t>
            </a:r>
          </a:p>
          <a:p>
            <a:pPr marL="45720" indent="0" algn="ctr">
              <a:buNone/>
            </a:pPr>
            <a:r>
              <a:rPr lang="it-IT" sz="2600" dirty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>aderisce al 3°Filone tematico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it-IT" sz="2400" dirty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</a:br>
            <a:endParaRPr lang="it-IT" sz="1600" dirty="0">
              <a:latin typeface="Boopee" panose="02000506020000020003" pitchFamily="2" charset="0"/>
            </a:endParaRPr>
          </a:p>
          <a:p>
            <a:pPr marL="45720" indent="0" algn="ctr">
              <a:buNone/>
            </a:pPr>
            <a:endParaRPr lang="it-IT" sz="1600" dirty="0">
              <a:latin typeface="Boopee" panose="02000506020000020003" pitchFamily="2" charset="0"/>
            </a:endParaRPr>
          </a:p>
          <a:p>
            <a:pPr marL="45720" indent="0" algn="ctr">
              <a:buNone/>
            </a:pPr>
            <a:endParaRPr lang="it-IT" sz="1600" dirty="0">
              <a:latin typeface="Boopee" panose="02000506020000020003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3203" y="371703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it-IT" sz="3600" b="1" dirty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it-IT" sz="36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Contagiati dalla gentilezza - Aver cura dell’altro come di se stessi.</a:t>
            </a:r>
            <a:r>
              <a:rPr lang="it-IT" sz="3600" b="1" dirty="0">
                <a:solidFill>
                  <a:schemeClr val="tx2">
                    <a:lumMod val="75000"/>
                  </a:schemeClr>
                </a:solidFill>
              </a:rPr>
              <a:t>”</a:t>
            </a:r>
            <a:endParaRPr lang="it-IT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61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599972" y="757446"/>
            <a:ext cx="3133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 bambini ricordano l’arrivo in classe della nuova compagna siriana</a:t>
            </a:r>
          </a:p>
        </p:txBody>
      </p:sp>
      <p:sp>
        <p:nvSpPr>
          <p:cNvPr id="4" name="Fumetto 4 3"/>
          <p:cNvSpPr/>
          <p:nvPr/>
        </p:nvSpPr>
        <p:spPr>
          <a:xfrm>
            <a:off x="4879892" y="397406"/>
            <a:ext cx="4248472" cy="2304256"/>
          </a:xfrm>
          <a:prstGeom prst="cloudCallout">
            <a:avLst>
              <a:gd name="adj1" fmla="val -38351"/>
              <a:gd name="adj2" fmla="val 84394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3" name="Picture 3" descr="C:\Users\ASUS\Desktop\disegni\20210102_183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381234" cy="5733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1587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US\Desktop\disegni\20210102_183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67684" cy="641037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87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US\Desktop\disegni\20210102_183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1" y="188640"/>
            <a:ext cx="4225193" cy="6062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SUS\Desktop\disegni\20210102_183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7"/>
            <a:ext cx="4095775" cy="5643667"/>
          </a:xfrm>
          <a:prstGeom prst="round2DiagRect">
            <a:avLst>
              <a:gd name="adj1" fmla="val 0"/>
              <a:gd name="adj2" fmla="val 13531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96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US\Desktop\disegni\20210102_183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444910" cy="5925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Users\ASUS\Desktop\disegni\20210102_184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634494" cy="5755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5635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US\Desktop\disegni\20210102_183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7" y="476672"/>
            <a:ext cx="4374583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SUS\Desktop\disegni\20210102_184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45">
            <a:off x="4572000" y="476672"/>
            <a:ext cx="4403444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998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27584" y="404664"/>
            <a:ext cx="7431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FAVOLE A CONFRONTO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85041" y="1453952"/>
            <a:ext cx="8316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6"/>
                </a:solidFill>
              </a:rPr>
              <a:t>Le favole sono presenti in tutti i Paesi del mondo, in tutte le culture e quasi tutte si assomigliano.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9513" y="2492896"/>
            <a:ext cx="568863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7030A0"/>
                </a:solidFill>
                <a:latin typeface="Calibri" pitchFamily="34" charset="0"/>
              </a:rPr>
              <a:t>IL CANE E IL PEZZO DI CARNE </a:t>
            </a:r>
          </a:p>
          <a:p>
            <a:endParaRPr lang="it-IT" sz="2000" dirty="0">
              <a:solidFill>
                <a:srgbClr val="7030A0"/>
              </a:solidFill>
              <a:latin typeface="Calibri" pitchFamily="34" charset="0"/>
            </a:endParaRPr>
          </a:p>
          <a:p>
            <a:r>
              <a:rPr lang="it-IT" sz="2000" dirty="0">
                <a:latin typeface="Calibri" pitchFamily="34" charset="0"/>
              </a:rPr>
              <a:t>Un cane stava attraversando a nuoto un fiume con un pezzo di carne in bocca, quando vide riflessa nelle acque la sua immagine e credette che fosse un altro cane. Tentò allora di rubargli il boccone, ma rimase deluso: per la sua ingordigia non solo non raggiunse il suo scopo ma perse nelle acque anche la sua carne.</a:t>
            </a:r>
            <a:r>
              <a:rPr lang="it-IT" sz="2000" b="1" dirty="0">
                <a:latin typeface="Calibri" pitchFamily="34" charset="0"/>
              </a:rPr>
              <a:t> </a:t>
            </a:r>
            <a:r>
              <a:rPr lang="it-IT" sz="2000" dirty="0">
                <a:latin typeface="Calibri" pitchFamily="34" charset="0"/>
              </a:rPr>
              <a:t>(Fedro)</a:t>
            </a:r>
          </a:p>
          <a:p>
            <a:endParaRPr lang="it-IT" sz="2000" b="1" dirty="0">
              <a:latin typeface="Calibri" pitchFamily="34" charset="0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Morale:</a:t>
            </a:r>
            <a:r>
              <a:rPr lang="it-IT" sz="2400" b="1" dirty="0">
                <a:latin typeface="Calibri" pitchFamily="34" charset="0"/>
              </a:rPr>
              <a:t> </a:t>
            </a:r>
            <a:r>
              <a:rPr lang="it-IT" sz="2400" b="1" dirty="0">
                <a:solidFill>
                  <a:srgbClr val="00B050"/>
                </a:solidFill>
                <a:latin typeface="Calibri" pitchFamily="34" charset="0"/>
              </a:rPr>
              <a:t>Se si vuole avere troppo si finisce col perdere anche quello che si ha.</a:t>
            </a:r>
            <a:endParaRPr lang="it-IT" sz="24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 rot="1362686">
            <a:off x="5398394" y="2436806"/>
            <a:ext cx="33064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Favo</a:t>
            </a:r>
            <a:r>
              <a:rPr lang="it-IT" sz="36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</a:t>
            </a:r>
            <a:r>
              <a:rPr lang="it-IT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36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ital</a:t>
            </a:r>
            <a:r>
              <a:rPr lang="it-IT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iana</a:t>
            </a:r>
          </a:p>
        </p:txBody>
      </p:sp>
      <p:pic>
        <p:nvPicPr>
          <p:cNvPr id="7" name="Immagine 6" descr="C:\Users\ASUS\Desktop\can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219450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868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20808662">
            <a:off x="314846" y="349482"/>
            <a:ext cx="31381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Favo</a:t>
            </a:r>
            <a:r>
              <a:rPr lang="it-IT" sz="36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</a:t>
            </a:r>
            <a:r>
              <a:rPr lang="it-IT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36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sir</a:t>
            </a:r>
            <a:r>
              <a:rPr lang="it-IT" sz="36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iana</a:t>
            </a:r>
          </a:p>
        </p:txBody>
      </p:sp>
      <p:pic>
        <p:nvPicPr>
          <p:cNvPr id="7" name="Immagine 6" descr="C:\Users\ASUS\Desktop\Cattura lenticchi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80" y="5074453"/>
            <a:ext cx="5114925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5129693" y="796642"/>
            <a:ext cx="2453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7030A0"/>
                </a:solidFill>
                <a:latin typeface="Calibri" pitchFamily="34" charset="0"/>
              </a:rPr>
              <a:t>LA SCIMMIA GOLOSA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1520" y="1196752"/>
            <a:ext cx="85811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Un uomo attraversava il bosco portando un sacco pieno di lenticchie. Egli si recava a venderle al mercato in città. A metà strada si sedette sotto un albero a riprendere fiato. Posò il sacco a terra accanto a sé e si addormentò. Sopra quell'albero c'era una scimmia. Quando vide che l’uomo si era addormentato, essa scivolò a terra, prese dal sacco una manciata di lenticchie e tornò ad arrampicarsi tra i rami. Qui cominciò a mangiarle. Nell’aprire la mano però lasciò cadere una lenticchia. Alla scimmia dispiaceva di doverla perdere. Perciò saltò a terra a cercarla. In quel momento l’uomo si svegliò. La scimmia si spaventò. Gettò via tutte le lenticchie che teneva in mano e si arrampicò sul suo albero a mani vuote. Così per non perdere una lenticchia la scimmia golosa le perdette tutte.</a:t>
            </a:r>
          </a:p>
          <a:p>
            <a:endParaRPr lang="it-IT" sz="2000" dirty="0">
              <a:latin typeface="Calibri" pitchFamily="34" charset="0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Morale: </a:t>
            </a:r>
            <a:r>
              <a:rPr lang="it-IT" sz="2400" b="1" dirty="0">
                <a:solidFill>
                  <a:srgbClr val="00B050"/>
                </a:solidFill>
                <a:latin typeface="Calibri" pitchFamily="34" charset="0"/>
              </a:rPr>
              <a:t>Se si vuole avere troppo si finisce col perdere anche quello che si ha.</a:t>
            </a:r>
            <a:endParaRPr lang="it-IT" dirty="0"/>
          </a:p>
        </p:txBody>
      </p:sp>
      <p:sp>
        <p:nvSpPr>
          <p:cNvPr id="9" name="Stella a 5 punte 8"/>
          <p:cNvSpPr/>
          <p:nvPr/>
        </p:nvSpPr>
        <p:spPr>
          <a:xfrm rot="20452560">
            <a:off x="1551357" y="442248"/>
            <a:ext cx="168310" cy="169449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tella a 5 punte 11"/>
          <p:cNvSpPr/>
          <p:nvPr/>
        </p:nvSpPr>
        <p:spPr>
          <a:xfrm rot="20452560">
            <a:off x="1880290" y="334630"/>
            <a:ext cx="168310" cy="169449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938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pt Laura\IMG_20201216_092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24327" y="181957"/>
            <a:ext cx="45719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BRAINSTORMING</a:t>
            </a:r>
          </a:p>
        </p:txBody>
      </p:sp>
    </p:spTree>
    <p:extLst>
      <p:ext uri="{BB962C8B-B14F-4D97-AF65-F5344CB8AC3E}">
        <p14:creationId xmlns:p14="http://schemas.microsoft.com/office/powerpoint/2010/main" val="4195437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a 1 1"/>
          <p:cNvSpPr/>
          <p:nvPr/>
        </p:nvSpPr>
        <p:spPr>
          <a:xfrm>
            <a:off x="3497088" y="1701516"/>
            <a:ext cx="2736304" cy="3240360"/>
          </a:xfrm>
          <a:prstGeom prst="verticalScroll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821124" y="2178847"/>
            <a:ext cx="2088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Presentazione di un tipico menù italiano ed un</a:t>
            </a:r>
            <a:br>
              <a:rPr lang="it-IT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it-IT" sz="2400" b="1" dirty="0">
                <a:solidFill>
                  <a:srgbClr val="FF0000"/>
                </a:solidFill>
                <a:latin typeface="Calibri" pitchFamily="34" charset="0"/>
              </a:rPr>
              <a:t>tradizionale menù siriano</a:t>
            </a:r>
          </a:p>
        </p:txBody>
      </p:sp>
      <p:pic>
        <p:nvPicPr>
          <p:cNvPr id="19458" name="Picture 2" descr="Bandiera Italiana Italia GIF - ItalianFlag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7" y="40031"/>
            <a:ext cx="1584176" cy="118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▷ Bandiera Siria: Immagini, Gif Animate &amp; Clipart – 100% GRATI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8433"/>
            <a:ext cx="1420403" cy="1011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L'ANTIPASTO ITALIANO | ANY-WAYS.COMANY-WAYS.CO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1" y="1457369"/>
            <a:ext cx="1657350" cy="110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LASAGNE al FORNO di CARNEVALE con Mozzarella Tradizionali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53" y="2708920"/>
            <a:ext cx="1895475" cy="126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COTOLETTA E PATATINE FRITTE - Foto di I Pini, Bonorva - Tripadviso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4" y="4105002"/>
            <a:ext cx="1285875" cy="138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 descr="Tiramisù - Ricetta classica fatta in cas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161" y="5229200"/>
            <a:ext cx="152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2124001" y="17728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Antipasto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15427" y="315576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Lasagne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082081" y="4309431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Cotoletta e patatine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71401" y="60045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Tiramisù</a:t>
            </a:r>
          </a:p>
        </p:txBody>
      </p:sp>
      <p:pic>
        <p:nvPicPr>
          <p:cNvPr id="14" name="Immagine 13" descr="C:\Users\ASUS\Desktop\Kibbeh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41" y="1264895"/>
            <a:ext cx="1314450" cy="175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C:\Users\ASUS\Desktop\falafel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88285"/>
            <a:ext cx="2267744" cy="1302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 descr="C:\Users\ASUS\Desktop\Cattura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60" y="5085184"/>
            <a:ext cx="2200275" cy="141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sellaDiTesto 16"/>
          <p:cNvSpPr txBox="1"/>
          <p:nvPr/>
        </p:nvSpPr>
        <p:spPr>
          <a:xfrm>
            <a:off x="8091454" y="1824835"/>
            <a:ext cx="111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2">
                    <a:lumMod val="25000"/>
                  </a:schemeClr>
                </a:solidFill>
              </a:rPr>
              <a:t>Kibbeh</a:t>
            </a: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09516" y="3654766"/>
            <a:ext cx="111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2">
                    <a:lumMod val="25000"/>
                  </a:schemeClr>
                </a:solidFill>
              </a:rPr>
              <a:t>Falafel</a:t>
            </a: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922691" y="5635236"/>
            <a:ext cx="111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2">
                    <a:lumMod val="25000"/>
                  </a:schemeClr>
                </a:solidFill>
              </a:rPr>
              <a:t>Baraze</a:t>
            </a: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05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57761"/>
            <a:ext cx="4251999" cy="53285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0" y="411413"/>
            <a:ext cx="4223200" cy="5825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25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US\Desktop\Immag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32" y="769252"/>
            <a:ext cx="4235012" cy="3163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4464496" cy="6373332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it-IT" sz="34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L'immigrazione ha cambiato profondamente la scuola: i bambini e i ragazzi che frequentano le nostre classi e che hanno origini altrove sono sempre più numerosi e diffusi, non solo nelle grandi città, ma anche nei piccoli centri. L’inserimento di un bambino straniero costituisce</a:t>
            </a:r>
            <a:br>
              <a:rPr lang="it-IT" sz="34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r>
              <a:rPr lang="it-IT" sz="34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un’importante opportunità per la scuola che lo accoglie, perché offre a tutti la possibilità di confrontarsi quotidianamente con abitudini e valori diversi. Ciò, però, non è cosa facile perché  rende necessaria una programmazione che tenga conto di aspetti legati alla conoscenza di altre culture affinché </a:t>
            </a:r>
            <a:r>
              <a:rPr lang="it-IT" sz="3400" b="1" dirty="0">
                <a:solidFill>
                  <a:srgbClr val="C00000"/>
                </a:solidFill>
                <a:latin typeface="Calibri" pitchFamily="34" charset="0"/>
              </a:rPr>
              <a:t>nessun bambino sia straniero a scuola</a:t>
            </a:r>
            <a:r>
              <a:rPr lang="it-IT" sz="3400" dirty="0">
                <a:solidFill>
                  <a:srgbClr val="C00000"/>
                </a:solidFill>
                <a:latin typeface="Calibri" pitchFamily="34" charset="0"/>
              </a:rPr>
              <a:t>.</a:t>
            </a:r>
            <a:endParaRPr lang="it-IT" sz="3400" b="1" dirty="0">
              <a:solidFill>
                <a:srgbClr val="C00000"/>
              </a:solidFill>
              <a:latin typeface="Calibri" pitchFamily="34" charset="0"/>
            </a:endParaRPr>
          </a:p>
          <a:p>
            <a:pPr marL="45720" indent="0">
              <a:buNone/>
            </a:pPr>
            <a:endParaRPr lang="it-IT" dirty="0">
              <a:latin typeface="Calibri" pitchFamily="34" charset="0"/>
            </a:endParaRPr>
          </a:p>
          <a:p>
            <a:pPr marL="45720" indent="0">
              <a:buNone/>
            </a:pPr>
            <a:endParaRPr lang="it-IT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02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541742" cy="460851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709091" cy="504056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71148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536504" cy="59614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90735"/>
            <a:ext cx="3989299" cy="559080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36015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78617"/>
            <a:ext cx="4608512" cy="6700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4399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612576" y="188640"/>
            <a:ext cx="103067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Dizionario illustrato Italiano - Arabo</a:t>
            </a:r>
          </a:p>
        </p:txBody>
      </p:sp>
      <p:pic>
        <p:nvPicPr>
          <p:cNvPr id="3" name="Immagine 2" descr="C:\Users\ASUS\Desktop\Cattur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46361"/>
            <a:ext cx="913765" cy="1400175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1710366" y="1514839"/>
            <a:ext cx="18763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CIAO</a:t>
            </a:r>
          </a:p>
        </p:txBody>
      </p:sp>
      <p:sp>
        <p:nvSpPr>
          <p:cNvPr id="5" name="Rettangolo 4"/>
          <p:cNvSpPr/>
          <p:nvPr/>
        </p:nvSpPr>
        <p:spPr>
          <a:xfrm>
            <a:off x="4932973" y="1484783"/>
            <a:ext cx="28761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MARHABAAN</a:t>
            </a:r>
          </a:p>
        </p:txBody>
      </p:sp>
      <p:pic>
        <p:nvPicPr>
          <p:cNvPr id="1026" name="Picture 2" descr="Bandiere Europa Italia : Gif Servic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2" y="896526"/>
            <a:ext cx="715572" cy="86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s Asia Syria Map : Gif Servic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368" y="787548"/>
            <a:ext cx="844103" cy="8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nfanzia e primaria, al via il servizio di prolungamento - Comune di  Monteprandon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06" y="3069227"/>
            <a:ext cx="2880995" cy="1536700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525852" y="3679977"/>
            <a:ext cx="18763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SCUOLA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679412" y="3679976"/>
            <a:ext cx="22850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MADRASA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Immagine 10" descr="settembre 2018 – Istituto Comprensivo Cassino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10" y="5150637"/>
            <a:ext cx="2115185" cy="1449070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899592" y="5521949"/>
            <a:ext cx="22007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MAESTRA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945607" y="5413902"/>
            <a:ext cx="2298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MUDARIS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781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pertina Quaderno A4 Verde Chiaro: Amazon.it: Giochi e giocattol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92" y="175850"/>
            <a:ext cx="2090420" cy="1361440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 descr="libro Icons PNG - Free PNG and Icons Download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67" y="1714081"/>
            <a:ext cx="916940" cy="1293495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magine 3" descr="Rapaz dos desenhos animados, estudando V... | Premium Vector #Freepik  #vector #escola #pessoas #livr… em 2020 | Cartoon cartoon, Desenhos  animados, Desenho animado infantil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92" y="3233081"/>
            <a:ext cx="1964690" cy="1551305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Bandiere Europa Italia : Gif Servi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394"/>
            <a:ext cx="7748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lags Asia Syria Map : Gif Servic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84" y="0"/>
            <a:ext cx="844103" cy="8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32437" y="748332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QUADERNO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21034" y="2029489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LIBRO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32437" y="3633811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STUDIARE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706782" y="711255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DAFTAR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816410" y="2029488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KITAB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757442" y="3601023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YADRUS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48" y="5009891"/>
            <a:ext cx="1667108" cy="1848108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421034" y="5610779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LEGGERE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757442" y="5610779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YAQRA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656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diere Europa Italia : Gif Servic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15742" cy="86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lags Asia Syria Map : Gif Servic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66814"/>
            <a:ext cx="844103" cy="8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68134" y="1266274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SCRIVERE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68134" y="3068960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CASA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9552" y="5157192"/>
            <a:ext cx="29751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FRATELLO</a:t>
            </a:r>
            <a:b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SORELLA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897337" y="1269314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</a:t>
            </a:r>
            <a:r>
              <a:rPr lang="it-IT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AKTIB</a:t>
            </a:r>
          </a:p>
        </p:txBody>
      </p:sp>
      <p:sp>
        <p:nvSpPr>
          <p:cNvPr id="8" name="Rettangolo 7"/>
          <p:cNvSpPr/>
          <p:nvPr/>
        </p:nvSpPr>
        <p:spPr>
          <a:xfrm>
            <a:off x="5897337" y="3068959"/>
            <a:ext cx="2975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MANZIL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897337" y="5157192"/>
            <a:ext cx="29751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SHAQIQ</a:t>
            </a:r>
            <a:b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‘ UKHT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Immagine 10" descr="Heal by Kayley Yip, Hong Kong, is one of the outstanding stories at the  International Story Contest organi… | School art activities, Student  cartoon, School carto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353" y="393784"/>
            <a:ext cx="1351915" cy="1744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magine 11" descr="Prima casa - Agenzia Edilcas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17" y="2654617"/>
            <a:ext cx="1878965" cy="1548765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magine 12" descr="Sister Sibling Free content Child, Black Siblings s, child, hand png |  PNGEg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4" y="4469988"/>
            <a:ext cx="1565910" cy="2110105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601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5071" y="332656"/>
            <a:ext cx="8068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Modi di dire calabresi, inerenti al tema dell’amicizia ed alla descrizione caratteriale della compagna.</a:t>
            </a:r>
          </a:p>
          <a:p>
            <a:pPr algn="ctr"/>
            <a:r>
              <a:rPr lang="it-IT" dirty="0"/>
              <a:t> </a:t>
            </a:r>
          </a:p>
        </p:txBody>
      </p:sp>
      <p:sp>
        <p:nvSpPr>
          <p:cNvPr id="3" name="Elaborazione alternativa 2"/>
          <p:cNvSpPr/>
          <p:nvPr/>
        </p:nvSpPr>
        <p:spPr>
          <a:xfrm>
            <a:off x="395536" y="188640"/>
            <a:ext cx="8496944" cy="864096"/>
          </a:xfrm>
          <a:prstGeom prst="flowChartAlternateProcess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81932" y="1247036"/>
            <a:ext cx="4362076" cy="3804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91948" y="1995134"/>
            <a:ext cx="47146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48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Meggjiu</a:t>
            </a:r>
            <a:r>
              <a:rPr lang="it-IT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n’</a:t>
            </a:r>
            <a:r>
              <a:rPr lang="it-IT" sz="48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amicu</a:t>
            </a:r>
            <a:r>
              <a:rPr lang="it-IT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48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</a:t>
            </a:r>
            <a:r>
              <a:rPr lang="it-IT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48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centu</a:t>
            </a:r>
            <a:r>
              <a:rPr lang="it-IT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ducati</a:t>
            </a:r>
          </a:p>
        </p:txBody>
      </p:sp>
      <p:sp>
        <p:nvSpPr>
          <p:cNvPr id="11" name="Ovale 10"/>
          <p:cNvSpPr/>
          <p:nvPr/>
        </p:nvSpPr>
        <p:spPr>
          <a:xfrm>
            <a:off x="4653378" y="2852936"/>
            <a:ext cx="4149644" cy="3672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880052" y="3534978"/>
            <a:ext cx="358431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48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Vucca</a:t>
            </a:r>
            <a:r>
              <a:rPr lang="it-IT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48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nd’avi</a:t>
            </a:r>
            <a:r>
              <a:rPr lang="it-IT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e parola no</a:t>
            </a:r>
          </a:p>
        </p:txBody>
      </p:sp>
    </p:spTree>
    <p:extLst>
      <p:ext uri="{BB962C8B-B14F-4D97-AF65-F5344CB8AC3E}">
        <p14:creationId xmlns:p14="http://schemas.microsoft.com/office/powerpoint/2010/main" val="343062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27439"/>
              </p:ext>
            </p:extLst>
          </p:nvPr>
        </p:nvGraphicFramePr>
        <p:xfrm>
          <a:off x="395536" y="116632"/>
          <a:ext cx="8496000" cy="6699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7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55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kern="1200" cap="small" dirty="0">
                          <a:solidFill>
                            <a:schemeClr val="lt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MODI DI DIRE IN DIALETTO CALABRESE CON TRADUZIONE  IN ARBËRESHE</a:t>
                      </a:r>
                    </a:p>
                  </a:txBody>
                  <a:tcPr marL="42933" marR="429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kern="1200" cap="small" dirty="0">
                          <a:solidFill>
                            <a:schemeClr val="lt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SIGNIFICATO FIGURATO</a:t>
                      </a:r>
                    </a:p>
                  </a:txBody>
                  <a:tcPr marL="42933" marR="429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kern="1200" cap="small" dirty="0">
                          <a:solidFill>
                            <a:schemeClr val="lt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SIGNIFICATO PROPRIO</a:t>
                      </a:r>
                    </a:p>
                  </a:txBody>
                  <a:tcPr marL="42933" marR="4293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cap="small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Meggjiu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n’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amicu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ca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centu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ducati.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</a:b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Më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mirë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një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mik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se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një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mijë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dukatë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.</a:t>
                      </a:r>
                      <a:endParaRPr lang="it-IT" sz="8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cap="small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br>
                        <a:rPr lang="it-IT" sz="900" cap="small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it-IT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Si usa questa espressione  per far capire che l’amicizia è più preziosa  della ricchezza.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cap="small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br>
                        <a:rPr lang="it-IT" sz="900" cap="small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it-IT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È meglio un amico che cento ducati.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Vucca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nd’avi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e parola no.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Ka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grikën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po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fare </a:t>
                      </a:r>
                      <a:r>
                        <a:rPr lang="it-IT" sz="24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fjalë</a:t>
                      </a:r>
                      <a:r>
                        <a:rPr lang="it-IT" sz="2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endParaRPr lang="it-IT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r>
                        <a:rPr lang="it-IT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Si usa questa espressione per descrivere una persona timida e riservata che non proferisce parola quando si trova in presenza di persone più grandi o con le quali non ha confidenza.</a:t>
                      </a:r>
                      <a:endParaRPr lang="it-IT" sz="1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endParaRPr lang="it-IT" sz="70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>
                          <a:effectLst/>
                        </a:rPr>
                        <a:t> </a:t>
                      </a:r>
                      <a:r>
                        <a:rPr lang="it-IT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Ha la bocca ma non ha le parole.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894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5102"/>
            <a:ext cx="7899313" cy="5924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251520" y="836712"/>
            <a:ext cx="856895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</a:t>
            </a:r>
            <a:r>
              <a:rPr lang="it-IT" sz="8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scuola, nessun bambino è straniero</a:t>
            </a:r>
            <a:r>
              <a:rPr lang="it-IT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3" name="Rettangolo 2"/>
          <p:cNvSpPr/>
          <p:nvPr/>
        </p:nvSpPr>
        <p:spPr>
          <a:xfrm>
            <a:off x="5932796" y="5733256"/>
            <a:ext cx="26500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 Cit. la V D</a:t>
            </a:r>
          </a:p>
        </p:txBody>
      </p:sp>
    </p:spTree>
    <p:extLst>
      <p:ext uri="{BB962C8B-B14F-4D97-AF65-F5344CB8AC3E}">
        <p14:creationId xmlns:p14="http://schemas.microsoft.com/office/powerpoint/2010/main" val="46956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50524" y="1188159"/>
            <a:ext cx="84249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Nella nostra classe, la 5^ D del plesso di Cerzeto, l’anno scorso, a Gennaio, è arrivata  una bambina siriana, timida ed introversa, che parla, ancora oggi, poco l’italiano. </a:t>
            </a:r>
          </a:p>
          <a:p>
            <a:pPr marL="45720" indent="0">
              <a:buNone/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Il progetto “ Libriamoci – Giornate di lettura a scuola ”  e la scelta del testo ad esso legato hanno fornito l’opportunità di agevolare l’inclusione della bambina.</a:t>
            </a:r>
            <a:br>
              <a:rPr lang="it-IT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È stata l’occasione, infatti, per conoscere alcuni aspetti della sua cultura, far apprendere ai compagni alcuni  vocaboli nella sua lingua e consentire loro di farle sentire la loro vicinanza.</a:t>
            </a:r>
          </a:p>
        </p:txBody>
      </p:sp>
    </p:spTree>
    <p:extLst>
      <p:ext uri="{BB962C8B-B14F-4D97-AF65-F5344CB8AC3E}">
        <p14:creationId xmlns:p14="http://schemas.microsoft.com/office/powerpoint/2010/main" val="31950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ttp://1.bp.blogspot.com/-3qzEyD9hAOU/U5bpVH9rNgI/AAAAAAAAATo/vAS7_zFhlKw/s1600/Io+sono+tu+sei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96" y="1779562"/>
            <a:ext cx="2608247" cy="3746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ttangolo 4"/>
          <p:cNvSpPr/>
          <p:nvPr/>
        </p:nvSpPr>
        <p:spPr>
          <a:xfrm>
            <a:off x="179512" y="159750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Il testo adottato per il progetto è  “ 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Io sono Tu sei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” di Giusi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Quarenghi</a:t>
            </a:r>
            <a:endParaRPr lang="it-IT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it-IT" sz="2000" dirty="0"/>
              <a:t> 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836711"/>
            <a:ext cx="607950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Giusi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Quarenghi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nel suo “ Io sono Tu sei ”, offre non pochi spunti di riflessione sugli insidiosi pregiudizi che ostacolano le relazioni tra persone di culture diverse.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L'autrice affida, sapientemente, la storia alla voce delle due giovani protagoniste, Beatrice e Aziza , che vengono coinvolte ,dalla intraprendente bibliotecaria Marina, insieme ad altri compagni, in un originale progetto.  I bambini dovranno scrivere, a coppie,  ognuno la ''biografia'' dell'altro, ovvero la loro storia, dalla nascita in poi, ricostruita anche grazie ai ricordi dei familiari. Beatrice, che ha 8 anni e fa la terza elementare, viene abbinata alla marocchina Aziza, che invece ha 10 anni ed è ancora in seconda perché è da poco tempo in Italia.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Le bambine, nello svolgere il compito loro assegnato dalla bibliotecaria, riescono a sciogliere la diffidenza di alcuni adulti e a tessere i fili di un'amicizia sincera e rispettosa, trovandosi, per alcuni aspetti, più simili di quanto tutti avrebbero mai pensato ed uniche, al contempo. Usando le parole dell’autrice ,le bambine scoprono com'erano diverse, nella loro uguaglianza, e com'erano uguali, nella loro diversità.</a:t>
            </a:r>
          </a:p>
        </p:txBody>
      </p:sp>
    </p:spTree>
    <p:extLst>
      <p:ext uri="{BB962C8B-B14F-4D97-AF65-F5344CB8AC3E}">
        <p14:creationId xmlns:p14="http://schemas.microsoft.com/office/powerpoint/2010/main" val="340109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27" y="2492896"/>
            <a:ext cx="988658" cy="798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9652" y="155607"/>
            <a:ext cx="770485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Lo sviluppo del progetto ha previsto diverse fasi: </a:t>
            </a:r>
          </a:p>
          <a:p>
            <a:endParaRPr lang="it-IT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la lettura in classe dei vari capitoli del libro, seguita dalla discussione  su quanto letto e dalla libera rappresentazione grafica  degli avvenimenti più importanti;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le considerazioni finali sul testo letto;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endParaRPr lang="it-IT" sz="2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il ricordo dei bambini del momento dell’arrivo in classe  della 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nuova compagna e del modo in cui è stato vissuto da lei e da loro; 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endParaRPr lang="it-IT" sz="2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il racconto di due favole, una italiana e una siriana, aventi  la stessa morale; 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endParaRPr lang="it-IT" sz="2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la presentazione di un tipico menù italiano e un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tradizionale menù siriano; </a:t>
            </a: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la creazione di un piccolo dizionario italiano-siriano; 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endParaRPr lang="it-IT" sz="2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la scelta di due  proverbi calabresi, uno inerente al tema dell’amicizia e l’altro che descrive la timidezza e la riservatezza della compagna.</a:t>
            </a:r>
          </a:p>
          <a:p>
            <a:r>
              <a:rPr lang="it-IT" sz="2000" dirty="0"/>
              <a:t> </a:t>
            </a:r>
          </a:p>
        </p:txBody>
      </p:sp>
      <p:pic>
        <p:nvPicPr>
          <p:cNvPr id="4" name="Immagine 3" descr="http://1.bp.blogspot.com/-3qzEyD9hAOU/U5bpVH9rNgI/AAAAAAAAATo/vAS7_zFhlKw/s1600/Io+sono+tu+sei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33" y="836712"/>
            <a:ext cx="928967" cy="107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SUS\Desktop\Cattu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47" y="4293096"/>
            <a:ext cx="1656540" cy="1201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19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losione 2 1"/>
          <p:cNvSpPr/>
          <p:nvPr/>
        </p:nvSpPr>
        <p:spPr>
          <a:xfrm>
            <a:off x="445840" y="116632"/>
            <a:ext cx="5112568" cy="2780928"/>
          </a:xfrm>
          <a:prstGeom prst="irregularSeal2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 rot="20933416">
            <a:off x="1381945" y="1091598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La fase del racconto e della discussione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2" y="3212976"/>
            <a:ext cx="4652523" cy="348939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92" y="1412776"/>
            <a:ext cx="3330386" cy="2497790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59118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2" y="211382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21" y="3212976"/>
            <a:ext cx="4698357" cy="3523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onoscere Dio e conoscere noi stess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1971675" cy="1504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37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75656" y="5229200"/>
            <a:ext cx="3734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Aziza e Beatrice lavorano insieme</a:t>
            </a:r>
          </a:p>
        </p:txBody>
      </p:sp>
      <p:pic>
        <p:nvPicPr>
          <p:cNvPr id="4098" name="Picture 2" descr="C:\Users\ASUS\Desktop\disegni\lavorano\20210102_183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224731" cy="436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US\Desktop\disegni\lavorano\20210102_183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51841"/>
            <a:ext cx="3004546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nda 2 4"/>
          <p:cNvSpPr/>
          <p:nvPr/>
        </p:nvSpPr>
        <p:spPr>
          <a:xfrm rot="1355702">
            <a:off x="4566860" y="576444"/>
            <a:ext cx="3399960" cy="1998956"/>
          </a:xfrm>
          <a:prstGeom prst="doubleWav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 rot="1477005">
            <a:off x="4838497" y="971299"/>
            <a:ext cx="31466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La fase della libera rappresentazione grafica degli avvenimenti più importanti</a:t>
            </a:r>
          </a:p>
        </p:txBody>
      </p:sp>
    </p:spTree>
    <p:extLst>
      <p:ext uri="{BB962C8B-B14F-4D97-AF65-F5344CB8AC3E}">
        <p14:creationId xmlns:p14="http://schemas.microsoft.com/office/powerpoint/2010/main" val="169729494"/>
      </p:ext>
    </p:extLst>
  </p:cSld>
  <p:clrMapOvr>
    <a:masterClrMapping/>
  </p:clrMapOvr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814</TotalTime>
  <Words>845</Words>
  <Application>Microsoft Office PowerPoint</Application>
  <PresentationFormat>Presentazione su schermo (4:3)</PresentationFormat>
  <Paragraphs>95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Boopee</vt:lpstr>
      <vt:lpstr>Calibri</vt:lpstr>
      <vt:lpstr>Comic Sans MS</vt:lpstr>
      <vt:lpstr>Georgia</vt:lpstr>
      <vt:lpstr>Times New Roman</vt:lpstr>
      <vt:lpstr>Trebuchet MS</vt:lpstr>
      <vt:lpstr>Verdana</vt:lpstr>
      <vt:lpstr>Wingdings</vt:lpstr>
      <vt:lpstr>Elica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ASUS</dc:creator>
  <cp:lastModifiedBy>scuolacsic86700l@outlook.it</cp:lastModifiedBy>
  <cp:revision>95</cp:revision>
  <dcterms:created xsi:type="dcterms:W3CDTF">2020-12-30T17:38:52Z</dcterms:created>
  <dcterms:modified xsi:type="dcterms:W3CDTF">2021-01-23T10:30:08Z</dcterms:modified>
</cp:coreProperties>
</file>