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7" r:id="rId9"/>
    <p:sldId id="265" r:id="rId10"/>
    <p:sldId id="266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 varScale="1">
        <p:scale>
          <a:sx n="89" d="100"/>
          <a:sy n="89" d="100"/>
        </p:scale>
        <p:origin x="68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5/19/2021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5/19/2021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811D94-D671-4808-B37D-960F95BE3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847850"/>
          </a:xfrm>
        </p:spPr>
        <p:txBody>
          <a:bodyPr>
            <a:normAutofit/>
          </a:bodyPr>
          <a:lstStyle/>
          <a:p>
            <a:pPr algn="ctr"/>
            <a:r>
              <a:rPr lang="it-IT" sz="2000" b="1"/>
              <a:t>IC </a:t>
            </a:r>
            <a:r>
              <a:rPr lang="it-IT" sz="2000" b="1" dirty="0"/>
              <a:t>TORANO CASTELLO-SAN MARTINO DI FINITA-CERZETO</a:t>
            </a:r>
            <a:br>
              <a:rPr lang="it-IT" b="1" dirty="0"/>
            </a:br>
            <a:r>
              <a:rPr lang="it-IT" sz="2400" b="1" dirty="0"/>
              <a:t>PNF DOCENTI I Annualità del triennio 2019/2022 </a:t>
            </a:r>
            <a:br>
              <a:rPr lang="it-IT" b="1" dirty="0"/>
            </a:br>
            <a:r>
              <a:rPr lang="it-IT" sz="2000" b="1" dirty="0"/>
              <a:t>U.F. « Percorsi di ed. civica: Metodologie e progettazione di un’unità di Apprendimento»</a:t>
            </a:r>
            <a:br>
              <a:rPr lang="it-IT" sz="2000" b="1" dirty="0"/>
            </a:br>
            <a:r>
              <a:rPr lang="it-IT" sz="2000" b="1" dirty="0"/>
              <a:t>Docente: Edera Biagina </a:t>
            </a:r>
            <a:r>
              <a:rPr lang="it-IT" sz="2000" b="1" dirty="0" err="1"/>
              <a:t>Santanna</a:t>
            </a:r>
            <a:br>
              <a:rPr lang="it-IT" sz="2000" b="1" dirty="0"/>
            </a:br>
            <a:r>
              <a:rPr lang="it-IT" sz="2000" b="1" dirty="0"/>
              <a:t>Scuola dell’infanzia Torano Castello centro </a:t>
            </a:r>
            <a:r>
              <a:rPr lang="it-IT" sz="2000" b="1" dirty="0" err="1"/>
              <a:t>sez.A</a:t>
            </a:r>
            <a:r>
              <a:rPr lang="it-IT" sz="2000" b="1" dirty="0"/>
              <a:t>   </a:t>
            </a:r>
            <a:r>
              <a:rPr lang="it-IT" sz="2000" b="1" dirty="0" err="1"/>
              <a:t>a.s.</a:t>
            </a:r>
            <a:r>
              <a:rPr lang="it-IT" sz="2000" b="1" dirty="0"/>
              <a:t> 2020/2021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B4F007-F602-45BD-95B7-E474F7D16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21744"/>
            <a:ext cx="10922794" cy="3574256"/>
          </a:xfrm>
        </p:spPr>
        <p:txBody>
          <a:bodyPr/>
          <a:lstStyle/>
          <a:p>
            <a:r>
              <a:rPr lang="it-IT" b="1" dirty="0"/>
              <a:t>TITOLO DELL’UDA: IL BAMBINO SCACCIA-VIRUS</a:t>
            </a:r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B9C31FF-CCCB-4C68-B43D-6B1785A02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247" y="2993233"/>
            <a:ext cx="8201025" cy="35004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66116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94BEDC-5E2D-4D60-943F-726B88DA0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81" y="178594"/>
            <a:ext cx="10711339" cy="1271587"/>
          </a:xfrm>
        </p:spPr>
        <p:txBody>
          <a:bodyPr/>
          <a:lstStyle/>
          <a:p>
            <a:r>
              <a:rPr lang="it-IT" dirty="0"/>
              <a:t>Fase di Autovalutazione: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618F2D1-C9A7-48D8-9E5C-FE7A0A2E84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500106">
            <a:off x="7406158" y="1336584"/>
            <a:ext cx="3819649" cy="44778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23FE864-3048-4B67-B004-B64098039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10" y="1214438"/>
            <a:ext cx="6045091" cy="53292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24174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536540-A9D2-4D48-897E-1DA7E79E0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4394"/>
            <a:ext cx="10618471" cy="5707856"/>
          </a:xfrm>
        </p:spPr>
        <p:txBody>
          <a:bodyPr>
            <a:normAutofit fontScale="90000"/>
          </a:bodyPr>
          <a:lstStyle/>
          <a:p>
            <a:r>
              <a:rPr lang="it-IT" dirty="0"/>
              <a:t>CONSIDERAZIONI:</a:t>
            </a:r>
            <a:br>
              <a:rPr lang="it-IT" dirty="0"/>
            </a:br>
            <a:r>
              <a:rPr lang="it-IT" sz="3100" b="1" dirty="0"/>
              <a:t>Durante l’espletamento di questa UDA, i bambini:</a:t>
            </a:r>
            <a:br>
              <a:rPr lang="it-IT" sz="3100" b="1" dirty="0"/>
            </a:br>
            <a:br>
              <a:rPr lang="it-IT" sz="3100" b="1" dirty="0"/>
            </a:br>
            <a:r>
              <a:rPr lang="it-IT" sz="3100" b="1" dirty="0"/>
              <a:t>hanno acquisito maggiore fiducia nelle loro capacità;</a:t>
            </a:r>
            <a:br>
              <a:rPr lang="it-IT" sz="3100" b="1" dirty="0"/>
            </a:br>
            <a:r>
              <a:rPr lang="it-IT" sz="3100" b="1" dirty="0"/>
              <a:t>hanno partecipato con interesse, entusiasmo e motivazione alle attività proposte;</a:t>
            </a:r>
            <a:br>
              <a:rPr lang="it-IT" sz="3100" b="1" dirty="0"/>
            </a:br>
            <a:r>
              <a:rPr lang="it-IT" sz="3100" b="1" dirty="0"/>
              <a:t>hanno rispettato le regole nello svolgimento delle varie fasi;</a:t>
            </a:r>
            <a:br>
              <a:rPr lang="it-IT" sz="3100" b="1" dirty="0"/>
            </a:br>
            <a:r>
              <a:rPr lang="it-IT" sz="3100" b="1" dirty="0"/>
              <a:t>hanno manifestato atteggiamenti corretti e rispettosi verso se stessi e i compagni.</a:t>
            </a:r>
            <a:br>
              <a:rPr lang="it-IT" sz="3100" b="1" dirty="0"/>
            </a:br>
            <a:br>
              <a:rPr lang="it-IT" sz="3100" b="1" dirty="0"/>
            </a:br>
            <a:r>
              <a:rPr lang="it-IT" sz="3100" b="1" dirty="0"/>
              <a:t>Gli obiettivi prefissati sono stati ampiamente raggiunti… questo anche grazie al notevole coinvolgimento delle famiglie durante le attività, per garantire un corretto, costante e duraturo atteggiamento di rispetto delle regole finalizzato alla tutela della propria e altrui salute.</a:t>
            </a:r>
            <a:br>
              <a:rPr lang="it-IT" sz="2000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91442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506888-3C70-40EA-BB0F-CB664ABC7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09600"/>
            <a:ext cx="10485120" cy="1356360"/>
          </a:xfrm>
        </p:spPr>
        <p:txBody>
          <a:bodyPr/>
          <a:lstStyle/>
          <a:p>
            <a:r>
              <a:rPr lang="it-IT" dirty="0"/>
              <a:t>PREMESSA: </a:t>
            </a:r>
            <a:br>
              <a:rPr lang="it-IT" dirty="0"/>
            </a:br>
            <a:r>
              <a:rPr lang="it-IT" sz="1600" b="1" dirty="0"/>
              <a:t>Questa UDA nasce con l’intendo di promuovere e sensibilizzare i bambini alla partecipazione piena e consapevole della vita sociale, nel rispetto delle regole, dei diritti e dei doveri di ognuno per la tutela della salute collettiva.</a:t>
            </a:r>
            <a:endParaRPr lang="it-IT" b="1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6BBBCDF-E6A4-4F66-85F7-60B295FA79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960" y="2100263"/>
            <a:ext cx="5384800" cy="4038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Esplosione: 8 punte 5">
            <a:extLst>
              <a:ext uri="{FF2B5EF4-FFF2-40B4-BE49-F238E27FC236}">
                <a16:creationId xmlns:a16="http://schemas.microsoft.com/office/drawing/2014/main" id="{250714B0-77E9-4344-866B-5A6CFBE466C1}"/>
              </a:ext>
            </a:extLst>
          </p:cNvPr>
          <p:cNvSpPr/>
          <p:nvPr/>
        </p:nvSpPr>
        <p:spPr>
          <a:xfrm>
            <a:off x="6273800" y="1828800"/>
            <a:ext cx="5384800" cy="48006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DESTINATARI: Bambini di 3 anni  sez. A</a:t>
            </a:r>
          </a:p>
          <a:p>
            <a:pPr algn="ctr"/>
            <a:r>
              <a:rPr lang="it-IT" dirty="0"/>
              <a:t>TEMPI: Aprile – Maggio 2021</a:t>
            </a:r>
          </a:p>
          <a:p>
            <a:pPr algn="ctr"/>
            <a:r>
              <a:rPr lang="it-IT" dirty="0"/>
              <a:t>STRUMENTI: Materiale di facile consumo-materiale strutturato-PC –Lettore cd-</a:t>
            </a:r>
          </a:p>
        </p:txBody>
      </p:sp>
    </p:spTree>
    <p:extLst>
      <p:ext uri="{BB962C8B-B14F-4D97-AF65-F5344CB8AC3E}">
        <p14:creationId xmlns:p14="http://schemas.microsoft.com/office/powerpoint/2010/main" val="3050850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DD7926-3DED-43CB-854E-714AD04BE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44" y="609599"/>
            <a:ext cx="10668476" cy="2197895"/>
          </a:xfrm>
        </p:spPr>
        <p:txBody>
          <a:bodyPr>
            <a:normAutofit fontScale="90000"/>
          </a:bodyPr>
          <a:lstStyle/>
          <a:p>
            <a:r>
              <a:rPr lang="it-IT" dirty="0"/>
              <a:t>COMPETENZE DA PROMUOVERE:</a:t>
            </a:r>
            <a:br>
              <a:rPr lang="it-IT" dirty="0"/>
            </a:br>
            <a:r>
              <a:rPr lang="it-IT" sz="1800" b="1" dirty="0"/>
              <a:t>SOCIALE E CIVICA</a:t>
            </a:r>
            <a:r>
              <a:rPr lang="it-IT" sz="2000" dirty="0"/>
              <a:t>: Riconoscere i principali diritti/doveri sanciti dalla Costituzione vicini alla vita dei bambini per vivere bene insieme agli altri</a:t>
            </a:r>
            <a:br>
              <a:rPr lang="it-IT" sz="2000" dirty="0"/>
            </a:br>
            <a:br>
              <a:rPr lang="it-IT" sz="1800" dirty="0"/>
            </a:br>
            <a:r>
              <a:rPr lang="it-IT" sz="1800" b="1" dirty="0"/>
              <a:t>LA COMUNICAZIONE NELLA MADRE LINGUA</a:t>
            </a:r>
            <a:r>
              <a:rPr lang="it-IT" sz="1800" dirty="0"/>
              <a:t>: </a:t>
            </a:r>
            <a:r>
              <a:rPr lang="it-IT" sz="2000" dirty="0"/>
              <a:t>Ascoltare, comprendere ed interagire in diverse situazioni comunicative, rispettando le regole della conversazione ed il punto di vista dell’altro</a:t>
            </a:r>
            <a:br>
              <a:rPr lang="it-IT" sz="2000" dirty="0"/>
            </a:br>
            <a:br>
              <a:rPr lang="it-IT" sz="2000" dirty="0"/>
            </a:br>
            <a:r>
              <a:rPr lang="it-IT" sz="1800" b="1" dirty="0"/>
              <a:t>IMPARARE AD IMPARARE</a:t>
            </a:r>
            <a:r>
              <a:rPr lang="it-IT" sz="1800" dirty="0"/>
              <a:t>: </a:t>
            </a:r>
            <a:r>
              <a:rPr lang="it-IT" sz="2000" dirty="0"/>
              <a:t>Acquisire ed interpretare le informazioni ricevute.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383CD3-454D-4A25-8DB6-D75F2BF74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894" y="3171824"/>
            <a:ext cx="10358437" cy="2924175"/>
          </a:xfrm>
        </p:spPr>
        <p:txBody>
          <a:bodyPr/>
          <a:lstStyle/>
          <a:p>
            <a:pPr marL="45720" indent="0">
              <a:buNone/>
            </a:pPr>
            <a:endParaRPr lang="it-IT" dirty="0"/>
          </a:p>
          <a:p>
            <a:pPr marL="45720" indent="0">
              <a:buNone/>
            </a:pPr>
            <a:r>
              <a:rPr lang="it-IT" dirty="0"/>
              <a:t>CAMPI DI ESPERIENZA: </a:t>
            </a:r>
          </a:p>
          <a:p>
            <a:r>
              <a:rPr lang="it-IT" dirty="0"/>
              <a:t>IL SE’ E L’ALTRO</a:t>
            </a:r>
          </a:p>
          <a:p>
            <a:r>
              <a:rPr lang="it-IT" dirty="0"/>
              <a:t>I DISCORSI E LE PAROLE</a:t>
            </a:r>
          </a:p>
          <a:p>
            <a:r>
              <a:rPr lang="it-IT" dirty="0"/>
              <a:t>LA CONOSCENZA DEL MONDO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15D5A6B-EE3E-4C4F-887D-166CB8638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150" y="2964657"/>
            <a:ext cx="7148512" cy="35218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48430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FEF798-4C66-4B2D-AE9C-1B3E201B4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450056" y="1981198"/>
            <a:ext cx="10587038" cy="1497807"/>
          </a:xfrm>
        </p:spPr>
        <p:txBody>
          <a:bodyPr>
            <a:normAutofit fontScale="90000"/>
          </a:bodyPr>
          <a:lstStyle/>
          <a:p>
            <a:br>
              <a:rPr lang="it-IT" dirty="0"/>
            </a:br>
            <a:r>
              <a:rPr lang="it-IT" dirty="0"/>
              <a:t>ABILITA’: </a:t>
            </a:r>
            <a:br>
              <a:rPr lang="it-IT" dirty="0"/>
            </a:br>
            <a:r>
              <a:rPr lang="it-IT" sz="2000" b="1" dirty="0"/>
              <a:t>Partecipare alla costruzione di regole di convivenza; ascoltare gli altri- Rispettare il proprio e l’altrui punto</a:t>
            </a:r>
            <a:br>
              <a:rPr lang="it-IT" sz="2000" b="1" dirty="0"/>
            </a:br>
            <a:r>
              <a:rPr lang="it-IT" sz="2000" b="1" dirty="0"/>
              <a:t> di vista</a:t>
            </a:r>
            <a:br>
              <a:rPr lang="it-IT" sz="2000" b="1" dirty="0"/>
            </a:br>
            <a:br>
              <a:rPr lang="it-IT" sz="2000" b="1" dirty="0"/>
            </a:br>
            <a:r>
              <a:rPr lang="it-IT" sz="2000" b="1" dirty="0"/>
              <a:t>Collaborare con i compagni per la messa in atto  di un progetto comune finalizzato alla tutela del benessere collettivo.</a:t>
            </a:r>
            <a:br>
              <a:rPr lang="it-IT" sz="2000" b="1" dirty="0"/>
            </a:br>
            <a:br>
              <a:rPr lang="it-IT" sz="2000" b="1" dirty="0"/>
            </a:br>
            <a:r>
              <a:rPr lang="it-IT" sz="2000" b="1" dirty="0"/>
              <a:t>Conoscere i principi fondanti della nostra Costituzione</a:t>
            </a:r>
            <a:br>
              <a:rPr lang="it-IT" sz="2000" b="1" dirty="0"/>
            </a:br>
            <a:br>
              <a:rPr lang="it-IT" dirty="0"/>
            </a:br>
            <a:r>
              <a:rPr lang="it-IT" dirty="0"/>
              <a:t> CONOSCENZE:</a:t>
            </a:r>
            <a:br>
              <a:rPr lang="it-IT" dirty="0"/>
            </a:br>
            <a:r>
              <a:rPr lang="it-IT" sz="2000" b="1" dirty="0"/>
              <a:t>Regole fondamentali della convivenza : Il Rispetto</a:t>
            </a:r>
            <a:br>
              <a:rPr lang="it-IT" sz="2000" b="1" dirty="0"/>
            </a:br>
            <a:br>
              <a:rPr lang="it-IT" sz="2000" b="1" dirty="0"/>
            </a:br>
            <a:r>
              <a:rPr lang="it-IT" sz="2000" b="1" dirty="0"/>
              <a:t>Significato della Regola</a:t>
            </a:r>
            <a:br>
              <a:rPr lang="it-IT" sz="2000" b="1" dirty="0"/>
            </a:br>
            <a:br>
              <a:rPr lang="it-IT" sz="2000" b="1" dirty="0"/>
            </a:br>
            <a:r>
              <a:rPr lang="it-IT" sz="2000" b="1" dirty="0"/>
              <a:t>Regole della conversazione</a:t>
            </a:r>
            <a:br>
              <a:rPr lang="it-IT" sz="2000" b="1" dirty="0"/>
            </a:br>
            <a:br>
              <a:rPr lang="it-IT" sz="2000" b="1" dirty="0"/>
            </a:br>
            <a:endParaRPr lang="it-IT" sz="2000" b="1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AA9F5AE-25ED-4B11-B3DD-50861C5739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5329" y="2114549"/>
            <a:ext cx="4760396" cy="43219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95643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337DEE-6F1E-4D72-B71D-1C4EDDC9A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609600"/>
            <a:ext cx="9875520" cy="1356360"/>
          </a:xfrm>
        </p:spPr>
        <p:txBody>
          <a:bodyPr>
            <a:normAutofit fontScale="90000"/>
          </a:bodyPr>
          <a:lstStyle/>
          <a:p>
            <a:r>
              <a:rPr lang="it-IT" dirty="0"/>
              <a:t>TRAGUARDI ED. CIVICA.</a:t>
            </a:r>
            <a:br>
              <a:rPr lang="it-IT" dirty="0"/>
            </a:br>
            <a:r>
              <a:rPr lang="it-IT" sz="2000" b="1" dirty="0"/>
              <a:t>Conoscenza delle regole basilari del vivere civile, dei diritti e doveri del buon cittadino</a:t>
            </a:r>
            <a:br>
              <a:rPr lang="it-IT" sz="2000" b="1" dirty="0"/>
            </a:br>
            <a:r>
              <a:rPr lang="it-IT" sz="2000" b="1" dirty="0"/>
              <a:t>Assumere comportamenti rispettosi di sé e degli altri</a:t>
            </a:r>
            <a:br>
              <a:rPr lang="it-IT" sz="2000" b="1" dirty="0"/>
            </a:br>
            <a:r>
              <a:rPr lang="it-IT" sz="2000" b="1" dirty="0"/>
              <a:t>Rispettare le regole durante la conversazione e nel gioco</a:t>
            </a:r>
            <a:br>
              <a:rPr lang="it-IT" sz="2000" b="1" dirty="0"/>
            </a:br>
            <a:r>
              <a:rPr lang="it-IT" sz="2000" b="1" dirty="0"/>
              <a:t>Acquisire consapevolezza del significato delle parole « Rispetto-Diritto-Dovere</a:t>
            </a:r>
            <a:br>
              <a:rPr lang="it-IT" sz="2000" b="1" dirty="0"/>
            </a:br>
            <a:r>
              <a:rPr lang="it-IT" sz="2000" b="1" dirty="0"/>
              <a:t>Sviluppare il senso della Solidarietà e del rispetto verso ogni forma di diversità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76E6891-857D-4627-B171-C2DE82ED1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19" y="2336005"/>
            <a:ext cx="5341144" cy="41005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B1A89C6-E1EF-4FAF-9088-EF93AC695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839" y="2336005"/>
            <a:ext cx="5445917" cy="41005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706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D41EDB-F9C3-42CD-8EE9-A1CF4E9C7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609599"/>
            <a:ext cx="10661332" cy="5655470"/>
          </a:xfrm>
        </p:spPr>
        <p:txBody>
          <a:bodyPr>
            <a:normAutofit/>
          </a:bodyPr>
          <a:lstStyle/>
          <a:p>
            <a:r>
              <a:rPr lang="it-IT" b="1" dirty="0"/>
              <a:t>OBIETTIVI DI APPRENDIMENTO</a:t>
            </a:r>
            <a:r>
              <a:rPr lang="it-IT" dirty="0"/>
              <a:t>:</a:t>
            </a:r>
            <a:br>
              <a:rPr lang="it-IT" dirty="0"/>
            </a:br>
            <a:r>
              <a:rPr lang="it-IT" sz="1800" dirty="0"/>
              <a:t>Creare un ambiente favorevole </a:t>
            </a:r>
            <a:r>
              <a:rPr lang="it-IT" sz="1800" dirty="0" err="1"/>
              <a:t>affinchè</a:t>
            </a:r>
            <a:r>
              <a:rPr lang="it-IT" sz="1800" dirty="0"/>
              <a:t> il bambino partecipi alla vita scolastica , familiare. Cittadina, comunitaria di genere.</a:t>
            </a:r>
            <a:br>
              <a:rPr lang="it-IT" sz="1800" dirty="0"/>
            </a:br>
            <a:r>
              <a:rPr lang="it-IT" sz="1800" dirty="0"/>
              <a:t>Favorire un forte aumento del senso di Cittadinanza</a:t>
            </a:r>
            <a:br>
              <a:rPr lang="it-IT" sz="1800" dirty="0"/>
            </a:br>
            <a:r>
              <a:rPr lang="it-IT" sz="1800" dirty="0"/>
              <a:t>Sensibilizzare il bambino ai valori ed ai principi fondanti della nostra Costituzione</a:t>
            </a:r>
            <a:br>
              <a:rPr lang="it-IT" sz="1800" dirty="0"/>
            </a:br>
            <a:r>
              <a:rPr lang="it-IT" sz="1800" dirty="0"/>
              <a:t>Sviluppare la consapevolezza della propria e dell’altrui identità</a:t>
            </a:r>
            <a:br>
              <a:rPr lang="it-IT" sz="1800" dirty="0"/>
            </a:br>
            <a:r>
              <a:rPr lang="it-IT" sz="1800" dirty="0"/>
              <a:t>Agire in modo rispettoso verso se stesso e gli altri</a:t>
            </a:r>
            <a:br>
              <a:rPr lang="it-IT" sz="1800" dirty="0"/>
            </a:br>
            <a:r>
              <a:rPr lang="it-IT" sz="1800" dirty="0"/>
              <a:t>Riconoscere e valorizzare le differenze</a:t>
            </a:r>
            <a:br>
              <a:rPr lang="it-IT" sz="1800" dirty="0"/>
            </a:br>
            <a:br>
              <a:rPr lang="it-IT" sz="1800" dirty="0"/>
            </a:br>
            <a:r>
              <a:rPr lang="it-IT" b="1" dirty="0"/>
              <a:t>METODOLOGIA:</a:t>
            </a:r>
            <a:br>
              <a:rPr lang="it-IT" sz="1800" dirty="0"/>
            </a:br>
            <a:r>
              <a:rPr lang="it-IT" sz="1800" dirty="0" err="1"/>
              <a:t>Circle</a:t>
            </a:r>
            <a:r>
              <a:rPr lang="it-IT" sz="1800" dirty="0"/>
              <a:t> time- Ascolto finalizzato alla comprensione</a:t>
            </a:r>
            <a:br>
              <a:rPr lang="it-IT" sz="1800" dirty="0"/>
            </a:br>
            <a:r>
              <a:rPr lang="it-IT" sz="1800" dirty="0"/>
              <a:t>Metodo interattivo</a:t>
            </a:r>
            <a:br>
              <a:rPr lang="it-IT" sz="1800" dirty="0"/>
            </a:br>
            <a:r>
              <a:rPr lang="it-IT" sz="1800" dirty="0"/>
              <a:t>Cooperative learning</a:t>
            </a:r>
            <a:br>
              <a:rPr lang="it-IT" sz="1800" dirty="0"/>
            </a:br>
            <a:r>
              <a:rPr lang="it-IT" sz="1800" dirty="0"/>
              <a:t>Brainstorming sui temi «Diritto-Dovere»</a:t>
            </a:r>
            <a:br>
              <a:rPr lang="it-IT" sz="1800" dirty="0"/>
            </a:br>
            <a:r>
              <a:rPr lang="it-IT" sz="1800" dirty="0"/>
              <a:t>Attività laboratoriale</a:t>
            </a:r>
            <a:br>
              <a:rPr lang="it-IT" sz="1800" dirty="0"/>
            </a:br>
            <a:br>
              <a:rPr lang="it-IT" sz="1800" dirty="0"/>
            </a:br>
            <a:br>
              <a:rPr lang="it-IT" sz="1800" dirty="0"/>
            </a:br>
            <a:br>
              <a:rPr lang="it-IT" sz="1800" dirty="0"/>
            </a:br>
            <a:endParaRPr lang="it-IT" sz="1800" dirty="0"/>
          </a:p>
        </p:txBody>
      </p:sp>
      <p:sp>
        <p:nvSpPr>
          <p:cNvPr id="4" name="Nuvola 3">
            <a:extLst>
              <a:ext uri="{FF2B5EF4-FFF2-40B4-BE49-F238E27FC236}">
                <a16:creationId xmlns:a16="http://schemas.microsoft.com/office/drawing/2014/main" id="{A946660D-4936-4AF5-91A2-D4958C94AFB6}"/>
              </a:ext>
            </a:extLst>
          </p:cNvPr>
          <p:cNvSpPr/>
          <p:nvPr/>
        </p:nvSpPr>
        <p:spPr>
          <a:xfrm rot="1011236">
            <a:off x="5164931" y="2566986"/>
            <a:ext cx="6800850" cy="344090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CONTENUTI:</a:t>
            </a:r>
          </a:p>
          <a:p>
            <a:pPr algn="ctr"/>
            <a:r>
              <a:rPr lang="it-IT" dirty="0"/>
              <a:t>Senso di responsabilità e rispetto per sé stesso e gli altri</a:t>
            </a:r>
          </a:p>
          <a:p>
            <a:pPr algn="ctr"/>
            <a:r>
              <a:rPr lang="it-IT" dirty="0"/>
              <a:t>Sensibilità ai valori Costituzionali</a:t>
            </a:r>
          </a:p>
          <a:p>
            <a:pPr algn="ctr"/>
            <a:r>
              <a:rPr lang="it-IT" dirty="0"/>
              <a:t>Accettare e rispettare il punto di vista altrui</a:t>
            </a:r>
          </a:p>
        </p:txBody>
      </p:sp>
    </p:spTree>
    <p:extLst>
      <p:ext uri="{BB962C8B-B14F-4D97-AF65-F5344CB8AC3E}">
        <p14:creationId xmlns:p14="http://schemas.microsoft.com/office/powerpoint/2010/main" val="2727741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777E1F-1DF9-453C-98DB-3E26BCD5D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328613" y="335757"/>
            <a:ext cx="10705147" cy="3093244"/>
          </a:xfrm>
        </p:spPr>
        <p:txBody>
          <a:bodyPr>
            <a:normAutofit fontScale="90000"/>
          </a:bodyPr>
          <a:lstStyle/>
          <a:p>
            <a:r>
              <a:rPr lang="it-IT" dirty="0"/>
              <a:t>ATTIVITA’:</a:t>
            </a:r>
            <a:br>
              <a:rPr lang="it-IT" dirty="0"/>
            </a:br>
            <a:r>
              <a:rPr lang="it-IT" sz="2000" dirty="0"/>
              <a:t>Compiti di realtà</a:t>
            </a:r>
            <a:br>
              <a:rPr lang="it-IT" sz="2000" dirty="0"/>
            </a:br>
            <a:r>
              <a:rPr lang="it-IT" sz="2000" dirty="0"/>
              <a:t>Conversazioni guidate e domande stimolo</a:t>
            </a:r>
            <a:br>
              <a:rPr lang="it-IT" dirty="0"/>
            </a:br>
            <a:r>
              <a:rPr lang="it-IT" sz="2000" dirty="0"/>
              <a:t>Ascolto e comprensione sui comportamenti corretti da adottare</a:t>
            </a:r>
            <a:br>
              <a:rPr lang="it-IT" sz="2000" dirty="0"/>
            </a:br>
            <a:r>
              <a:rPr lang="it-IT" sz="2000" dirty="0"/>
              <a:t> a scuola e a casa per prevenire il contagio</a:t>
            </a:r>
            <a:br>
              <a:rPr lang="it-IT" sz="2000" dirty="0"/>
            </a:br>
            <a:r>
              <a:rPr lang="it-IT" sz="2000" dirty="0"/>
              <a:t>Realizzazione del cartellone delle regole</a:t>
            </a:r>
            <a:br>
              <a:rPr lang="it-IT" sz="2000" dirty="0"/>
            </a:br>
            <a:r>
              <a:rPr lang="it-IT" sz="2000" dirty="0"/>
              <a:t>Realizzazione della «Patente del Super Eroe </a:t>
            </a:r>
            <a:r>
              <a:rPr lang="it-IT" sz="2000" dirty="0" err="1"/>
              <a:t>Scacciavirus</a:t>
            </a:r>
            <a:r>
              <a:rPr lang="it-IT" sz="2000" dirty="0"/>
              <a:t>»</a:t>
            </a:r>
            <a:br>
              <a:rPr lang="it-IT" sz="2000" dirty="0"/>
            </a:br>
            <a:r>
              <a:rPr lang="it-IT" sz="2000" dirty="0"/>
              <a:t>Drammatizzazione </a:t>
            </a:r>
            <a:br>
              <a:rPr lang="it-IT" sz="2000" dirty="0"/>
            </a:br>
            <a:r>
              <a:rPr lang="it-IT" sz="2000" dirty="0"/>
              <a:t>Ascolto e memorizzazione di filastrocche </a:t>
            </a:r>
            <a:br>
              <a:rPr lang="it-IT" sz="2000" dirty="0"/>
            </a:br>
            <a:r>
              <a:rPr lang="it-IT" sz="2000" dirty="0"/>
              <a:t>e canzoncine a tema « Il Buon Cittadino»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6E5E426-9151-4055-BA94-1AD55D261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757363" y="2221706"/>
            <a:ext cx="3028949" cy="5443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15471755-0F6C-4216-B93F-32F2021CC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195481" y="837484"/>
            <a:ext cx="5893709" cy="51830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3160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39CC6E-5314-48CC-9CDA-5E26A7A10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D020511-3E57-4D85-953D-9BE4780DA8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-217885" y="1167997"/>
            <a:ext cx="6022185" cy="45291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67291E4-CECE-462D-9D72-CE7A26B7B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723335" y="613167"/>
            <a:ext cx="6022184" cy="5638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79256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F1C129-3E61-41CB-ABF8-91D4C1835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2021681"/>
            <a:ext cx="8829675" cy="2221707"/>
          </a:xfrm>
        </p:spPr>
        <p:txBody>
          <a:bodyPr>
            <a:normAutofit fontScale="90000"/>
          </a:bodyPr>
          <a:lstStyle/>
          <a:p>
            <a:r>
              <a:rPr lang="it-IT" dirty="0"/>
              <a:t>FASI DI SVOLGIMENTO:</a:t>
            </a:r>
            <a:br>
              <a:rPr lang="it-IT" dirty="0"/>
            </a:br>
            <a:r>
              <a:rPr lang="it-IT" dirty="0"/>
              <a:t>1: </a:t>
            </a:r>
            <a:br>
              <a:rPr lang="it-IT" dirty="0"/>
            </a:br>
            <a:r>
              <a:rPr lang="it-IT" sz="2000" b="1" dirty="0"/>
              <a:t>Introduzione della storia del Bambino </a:t>
            </a:r>
            <a:r>
              <a:rPr lang="it-IT" sz="2000" b="1" dirty="0" err="1"/>
              <a:t>Scacciavirus</a:t>
            </a:r>
            <a:br>
              <a:rPr lang="it-IT" sz="2000" b="1" dirty="0"/>
            </a:br>
            <a:r>
              <a:rPr lang="it-IT" sz="2000" b="1" dirty="0"/>
              <a:t> Conversazione guidata in </a:t>
            </a:r>
            <a:r>
              <a:rPr lang="it-IT" sz="2000" b="1" dirty="0" err="1"/>
              <a:t>circle</a:t>
            </a:r>
            <a:r>
              <a:rPr lang="it-IT" sz="2000" b="1" dirty="0"/>
              <a:t> time, finalizzata alla comprensione</a:t>
            </a:r>
            <a:br>
              <a:rPr lang="it-IT" sz="2000" b="1" dirty="0"/>
            </a:br>
            <a:r>
              <a:rPr lang="it-IT" sz="2000" b="1" dirty="0"/>
              <a:t> dell’importanza di atteggiamenti rispettosi </a:t>
            </a:r>
            <a:br>
              <a:rPr lang="it-IT" sz="2000" b="1" dirty="0"/>
            </a:br>
            <a:r>
              <a:rPr lang="it-IT" sz="2000" b="1" dirty="0"/>
              <a:t>per la tutela della saluta propria ed altrui.</a:t>
            </a:r>
            <a:br>
              <a:rPr lang="it-IT" sz="2000" b="1" dirty="0"/>
            </a:br>
            <a:r>
              <a:rPr lang="it-IT" sz="2000" b="1" dirty="0"/>
              <a:t>Realizzazione del personaggio guida </a:t>
            </a:r>
            <a:br>
              <a:rPr lang="it-IT" sz="2000" b="1" dirty="0"/>
            </a:br>
            <a:br>
              <a:rPr lang="it-IT" sz="2000" b="1" dirty="0"/>
            </a:br>
            <a:r>
              <a:rPr lang="it-IT" dirty="0"/>
              <a:t>2:</a:t>
            </a:r>
            <a:br>
              <a:rPr lang="it-IT" dirty="0"/>
            </a:br>
            <a:r>
              <a:rPr lang="it-IT" sz="2000" dirty="0"/>
              <a:t> </a:t>
            </a:r>
            <a:r>
              <a:rPr lang="it-IT" sz="2000" b="1" dirty="0"/>
              <a:t>Rappresentazione grafica</a:t>
            </a:r>
            <a:br>
              <a:rPr lang="it-IT" sz="2000" b="1" dirty="0"/>
            </a:br>
            <a:r>
              <a:rPr lang="it-IT" sz="2000" b="1" dirty="0"/>
              <a:t>Drammatizzazione della storia del Bambino </a:t>
            </a:r>
            <a:r>
              <a:rPr lang="it-IT" sz="2000" b="1" dirty="0" err="1"/>
              <a:t>Scacciavirus</a:t>
            </a:r>
            <a:br>
              <a:rPr lang="it-IT" sz="2000" b="1" dirty="0"/>
            </a:br>
            <a:r>
              <a:rPr lang="it-IT" sz="2000" b="1" dirty="0"/>
              <a:t>Realizzazione del cartellone delle regole da osservare</a:t>
            </a:r>
            <a:br>
              <a:rPr lang="it-IT" sz="2000" b="1" dirty="0"/>
            </a:br>
            <a:r>
              <a:rPr lang="it-IT" sz="2000" b="1" dirty="0"/>
              <a:t> e rispettare a scuola e a casa</a:t>
            </a:r>
            <a:br>
              <a:rPr lang="it-IT" sz="2000" b="1" dirty="0"/>
            </a:br>
            <a:r>
              <a:rPr lang="it-IT" sz="2000" b="1" dirty="0"/>
              <a:t>Realizzazione della Patente del Super Eroe </a:t>
            </a:r>
            <a:r>
              <a:rPr lang="it-IT" sz="2000" b="1" dirty="0" err="1"/>
              <a:t>Scacciavirus</a:t>
            </a:r>
            <a:br>
              <a:rPr lang="it-IT" sz="2000" b="1" dirty="0"/>
            </a:br>
            <a:br>
              <a:rPr lang="it-IT" sz="2000" b="1" dirty="0"/>
            </a:br>
            <a:br>
              <a:rPr lang="it-IT" sz="2000" b="1" dirty="0"/>
            </a:br>
            <a:r>
              <a:rPr lang="it-IT" b="1" dirty="0"/>
              <a:t>3: </a:t>
            </a:r>
            <a:r>
              <a:rPr lang="it-IT" sz="2000" b="1" dirty="0"/>
              <a:t>documentazione-</a:t>
            </a:r>
            <a:br>
              <a:rPr lang="it-IT" sz="2000" b="1" dirty="0"/>
            </a:br>
            <a:r>
              <a:rPr lang="it-IT" sz="2000" b="1" dirty="0"/>
              <a:t>  Verifica-Valutazione-</a:t>
            </a:r>
            <a:br>
              <a:rPr lang="it-IT" sz="2000" b="1" dirty="0"/>
            </a:br>
            <a:r>
              <a:rPr lang="it-IT" sz="2000" b="1" dirty="0"/>
              <a:t> Realizzazione del PPT</a:t>
            </a:r>
            <a:br>
              <a:rPr lang="it-IT" sz="2000" b="1" dirty="0"/>
            </a:br>
            <a:endParaRPr lang="it-IT" sz="2000" b="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52C430F-5621-4BCD-A16C-9259F6DF1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881" y="407195"/>
            <a:ext cx="4762500" cy="60650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24178405"/>
      </p:ext>
    </p:extLst>
  </p:cSld>
  <p:clrMapOvr>
    <a:masterClrMapping/>
  </p:clrMapOvr>
</p:sld>
</file>

<file path=ppt/theme/theme1.xml><?xml version="1.0" encoding="utf-8"?>
<a:theme xmlns:a="http://schemas.openxmlformats.org/drawingml/2006/main" name="Base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TM03457444[[fn=Base]]</Template>
  <TotalTime>217</TotalTime>
  <Words>765</Words>
  <Application>Microsoft Office PowerPoint</Application>
  <PresentationFormat>Widescreen</PresentationFormat>
  <Paragraphs>23</Paragraphs>
  <Slides>11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3" baseType="lpstr">
      <vt:lpstr>Corbel</vt:lpstr>
      <vt:lpstr>Base</vt:lpstr>
      <vt:lpstr>IC TORANO CASTELLO-SAN MARTINO DI FINITA-CERZETO PNF DOCENTI I Annualità del triennio 2019/2022  U.F. « Percorsi di ed. civica: Metodologie e progettazione di un’unità di Apprendimento» Docente: Edera Biagina Santanna Scuola dell’infanzia Torano Castello centro sez.A   a.s. 2020/2021</vt:lpstr>
      <vt:lpstr>PREMESSA:  Questa UDA nasce con l’intendo di promuovere e sensibilizzare i bambini alla partecipazione piena e consapevole della vita sociale, nel rispetto delle regole, dei diritti e dei doveri di ognuno per la tutela della salute collettiva.</vt:lpstr>
      <vt:lpstr>COMPETENZE DA PROMUOVERE: SOCIALE E CIVICA: Riconoscere i principali diritti/doveri sanciti dalla Costituzione vicini alla vita dei bambini per vivere bene insieme agli altri  LA COMUNICAZIONE NELLA MADRE LINGUA: Ascoltare, comprendere ed interagire in diverse situazioni comunicative, rispettando le regole della conversazione ed il punto di vista dell’altro  IMPARARE AD IMPARARE: Acquisire ed interpretare le informazioni ricevute.</vt:lpstr>
      <vt:lpstr> ABILITA’:  Partecipare alla costruzione di regole di convivenza; ascoltare gli altri- Rispettare il proprio e l’altrui punto  di vista  Collaborare con i compagni per la messa in atto  di un progetto comune finalizzato alla tutela del benessere collettivo.  Conoscere i principi fondanti della nostra Costituzione   CONOSCENZE: Regole fondamentali della convivenza : Il Rispetto  Significato della Regola  Regole della conversazione  </vt:lpstr>
      <vt:lpstr>TRAGUARDI ED. CIVICA. Conoscenza delle regole basilari del vivere civile, dei diritti e doveri del buon cittadino Assumere comportamenti rispettosi di sé e degli altri Rispettare le regole durante la conversazione e nel gioco Acquisire consapevolezza del significato delle parole « Rispetto-Diritto-Dovere Sviluppare il senso della Solidarietà e del rispetto verso ogni forma di diversità</vt:lpstr>
      <vt:lpstr>OBIETTIVI DI APPRENDIMENTO: Creare un ambiente favorevole affinchè il bambino partecipi alla vita scolastica , familiare. Cittadina, comunitaria di genere. Favorire un forte aumento del senso di Cittadinanza Sensibilizzare il bambino ai valori ed ai principi fondanti della nostra Costituzione Sviluppare la consapevolezza della propria e dell’altrui identità Agire in modo rispettoso verso se stesso e gli altri Riconoscere e valorizzare le differenze  METODOLOGIA: Circle time- Ascolto finalizzato alla comprensione Metodo interattivo Cooperative learning Brainstorming sui temi «Diritto-Dovere» Attività laboratoriale    </vt:lpstr>
      <vt:lpstr>ATTIVITA’: Compiti di realtà Conversazioni guidate e domande stimolo Ascolto e comprensione sui comportamenti corretti da adottare  a scuola e a casa per prevenire il contagio Realizzazione del cartellone delle regole Realizzazione della «Patente del Super Eroe Scacciavirus» Drammatizzazione  Ascolto e memorizzazione di filastrocche  e canzoncine a tema « Il Buon Cittadino»</vt:lpstr>
      <vt:lpstr>Presentazione standard di PowerPoint</vt:lpstr>
      <vt:lpstr>FASI DI SVOLGIMENTO: 1:  Introduzione della storia del Bambino Scacciavirus  Conversazione guidata in circle time, finalizzata alla comprensione  dell’importanza di atteggiamenti rispettosi  per la tutela della saluta propria ed altrui. Realizzazione del personaggio guida   2:  Rappresentazione grafica Drammatizzazione della storia del Bambino Scacciavirus Realizzazione del cartellone delle regole da osservare  e rispettare a scuola e a casa Realizzazione della Patente del Super Eroe Scacciavirus   3: documentazione-   Verifica-Valutazione-  Realizzazione del PPT </vt:lpstr>
      <vt:lpstr>Fase di Autovalutazione:</vt:lpstr>
      <vt:lpstr>CONSIDERAZIONI: Durante l’espletamento di questa UDA, i bambini:  hanno acquisito maggiore fiducia nelle loro capacità; hanno partecipato con interesse, entusiasmo e motivazione alle attività proposte; hanno rispettato le regole nello svolgimento delle varie fasi; hanno manifestato atteggiamenti corretti e rispettosi verso se stessi e i compagni.  Gli obiettivi prefissati sono stati ampiamente raggiunti… questo anche grazie al notevole coinvolgimento delle famiglie durante le attività, per garantire un corretto, costante e duraturo atteggiamento di rispetto delle regole finalizzato alla tutela della propria e altrui salute.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I:C TORANO CASTELLO-SAN MARTINO DI FINITA-CERZETO PNF DOCENTI U.F. « Percorsi di ed. civica: Metodologie e progettazione di un’unità di Apprendimento» Docente: Edera Biagina Santanna Scuola dell’infanzia Torano Castello centro sez.A</dc:title>
  <dc:creator>Mario De luca</dc:creator>
  <cp:lastModifiedBy>Mario De luca</cp:lastModifiedBy>
  <cp:revision>23</cp:revision>
  <dcterms:created xsi:type="dcterms:W3CDTF">2021-04-23T10:13:15Z</dcterms:created>
  <dcterms:modified xsi:type="dcterms:W3CDTF">2021-05-19T08:47:39Z</dcterms:modified>
</cp:coreProperties>
</file>